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9" r:id="rId3"/>
    <p:sldId id="257" r:id="rId4"/>
    <p:sldId id="261" r:id="rId5"/>
    <p:sldId id="260" r:id="rId6"/>
    <p:sldId id="258" r:id="rId7"/>
  </p:sldIdLst>
  <p:sldSz cx="9144000" cy="6858000" type="screen4x3"/>
  <p:notesSz cx="69469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8134235-7AD2-4A93-9F0B-695C23098EB0}" type="datetimeFigureOut">
              <a:rPr lang="en-US" smtClean="0"/>
              <a:t>9/17/2014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AE7A2216-5287-4E28-8640-01FAE1D98133}"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134235-7AD2-4A93-9F0B-695C23098EB0}" type="datetimeFigureOut">
              <a:rPr lang="en-US" smtClean="0"/>
              <a:t>9/17/2014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7A2216-5287-4E28-8640-01FAE1D9813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134235-7AD2-4A93-9F0B-695C23098EB0}" type="datetimeFigureOut">
              <a:rPr lang="en-US" smtClean="0"/>
              <a:t>9/17/2014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7A2216-5287-4E28-8640-01FAE1D9813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134235-7AD2-4A93-9F0B-695C23098EB0}" type="datetimeFigureOut">
              <a:rPr lang="en-US" smtClean="0"/>
              <a:t>9/17/2014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7A2216-5287-4E28-8640-01FAE1D9813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8134235-7AD2-4A93-9F0B-695C23098EB0}" type="datetimeFigureOut">
              <a:rPr lang="en-US" smtClean="0"/>
              <a:t>9/17/2014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7A2216-5287-4E28-8640-01FAE1D98133}"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8134235-7AD2-4A93-9F0B-695C23098EB0}" type="datetimeFigureOut">
              <a:rPr lang="en-US" smtClean="0"/>
              <a:t>9/17/2014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7A2216-5287-4E28-8640-01FAE1D9813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8134235-7AD2-4A93-9F0B-695C23098EB0}" type="datetimeFigureOut">
              <a:rPr lang="en-US" smtClean="0"/>
              <a:t>9/17/2014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E7A2216-5287-4E28-8640-01FAE1D9813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8134235-7AD2-4A93-9F0B-695C23098EB0}" type="datetimeFigureOut">
              <a:rPr lang="en-US" smtClean="0"/>
              <a:t>9/17/2014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E7A2216-5287-4E28-8640-01FAE1D9813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134235-7AD2-4A93-9F0B-695C23098EB0}" type="datetimeFigureOut">
              <a:rPr lang="en-US" smtClean="0"/>
              <a:t>9/17/2014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E7A2216-5287-4E28-8640-01FAE1D9813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8134235-7AD2-4A93-9F0B-695C23098EB0}" type="datetimeFigureOut">
              <a:rPr lang="en-US" smtClean="0"/>
              <a:t>9/17/2014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7A2216-5287-4E28-8640-01FAE1D9813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8134235-7AD2-4A93-9F0B-695C23098EB0}" type="datetimeFigureOut">
              <a:rPr lang="en-US" smtClean="0"/>
              <a:t>9/17/2014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AE7A2216-5287-4E28-8640-01FAE1D98133}"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8134235-7AD2-4A93-9F0B-695C23098EB0}" type="datetimeFigureOut">
              <a:rPr lang="en-US" smtClean="0"/>
              <a:t>9/17/2014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E7A2216-5287-4E28-8640-01FAE1D98133}"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rPr>
              <a:t>Back to School </a:t>
            </a:r>
            <a:r>
              <a:rPr lang="en-US" b="1" i="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rPr>
              <a:t>Night</a:t>
            </a:r>
            <a:endParaRPr lang="en-US" i="1" dirty="0">
              <a:latin typeface="Arial" pitchFamily="34" charset="0"/>
            </a:endParaRPr>
          </a:p>
        </p:txBody>
      </p:sp>
      <p:sp>
        <p:nvSpPr>
          <p:cNvPr id="3" name="Subtitle 2"/>
          <p:cNvSpPr>
            <a:spLocks noGrp="1"/>
          </p:cNvSpPr>
          <p:nvPr>
            <p:ph type="subTitle" idx="1"/>
          </p:nvPr>
        </p:nvSpPr>
        <p:spPr/>
        <p:txBody>
          <a:bodyPr/>
          <a:lstStyle/>
          <a:p>
            <a:r>
              <a:rPr lang="en-US" b="1" i="1"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Sophomore Health Education</a:t>
            </a:r>
          </a:p>
          <a:p>
            <a:r>
              <a:rPr lang="en-US" b="1" i="1"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Mr. Smith</a:t>
            </a:r>
          </a:p>
          <a:p>
            <a:r>
              <a:rPr lang="en-US" b="1" i="1"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rPr>
              <a:t>psmith@neshaminy.k12.pa.us</a:t>
            </a:r>
            <a:endParaRPr lang="en-US" i="1" dirty="0">
              <a:solidFill>
                <a:schemeClr val="bg1"/>
              </a:solidFill>
            </a:endParaRPr>
          </a:p>
        </p:txBody>
      </p:sp>
    </p:spTree>
    <p:extLst>
      <p:ext uri="{BB962C8B-B14F-4D97-AF65-F5344CB8AC3E}">
        <p14:creationId xmlns:p14="http://schemas.microsoft.com/office/powerpoint/2010/main" val="4025540530"/>
      </p:ext>
    </p:extLst>
  </p:cSld>
  <p:clrMapOvr>
    <a:masterClrMapping/>
  </p:clrMapOvr>
  <mc:AlternateContent xmlns:mc="http://schemas.openxmlformats.org/markup-compatibility/2006" xmlns:p14="http://schemas.microsoft.com/office/powerpoint/2010/main">
    <mc:Choice Requires="p14">
      <p:transition p14:dur="0" advClick="0" advTm="21379"/>
    </mc:Choice>
    <mc:Fallback xmlns="">
      <p:transition advClick="0" advTm="21379"/>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6000" dirty="0" smtClean="0"/>
              <a:t>Goal</a:t>
            </a:r>
            <a:endParaRPr lang="en-US" sz="6000" dirty="0"/>
          </a:p>
        </p:txBody>
      </p:sp>
      <p:sp>
        <p:nvSpPr>
          <p:cNvPr id="5" name="Content Placeholder 4"/>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sz="3600" dirty="0" smtClean="0">
                <a:latin typeface="Baskerville Old Face" pitchFamily="18" charset="0"/>
              </a:rPr>
              <a:t>Our goal is to provide students with the correct information with hopes that they use this information to make healthy life long choices.</a:t>
            </a:r>
            <a:endParaRPr lang="en-US" sz="3600" dirty="0">
              <a:latin typeface="Baskerville Old Face" pitchFamily="18" charset="0"/>
            </a:endParaRPr>
          </a:p>
        </p:txBody>
      </p:sp>
    </p:spTree>
    <p:extLst>
      <p:ext uri="{BB962C8B-B14F-4D97-AF65-F5344CB8AC3E}">
        <p14:creationId xmlns:p14="http://schemas.microsoft.com/office/powerpoint/2010/main" val="151840743"/>
      </p:ext>
    </p:extLst>
  </p:cSld>
  <p:clrMapOvr>
    <a:masterClrMapping/>
  </p:clrMapOvr>
  <mc:AlternateContent xmlns:mc="http://schemas.openxmlformats.org/markup-compatibility/2006" xmlns:p14="http://schemas.microsoft.com/office/powerpoint/2010/main">
    <mc:Choice Requires="p14">
      <p:transition p14:dur="250" advTm="34414">
        <p:fade/>
      </p:transition>
    </mc:Choice>
    <mc:Fallback xmlns="">
      <p:transition advTm="34414">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teach health?</a:t>
            </a:r>
            <a:endParaRPr lang="en-US" dirty="0"/>
          </a:p>
        </p:txBody>
      </p:sp>
      <p:sp>
        <p:nvSpPr>
          <p:cNvPr id="3" name="Content Placeholder 2"/>
          <p:cNvSpPr>
            <a:spLocks noGrp="1"/>
          </p:cNvSpPr>
          <p:nvPr>
            <p:ph idx="1"/>
          </p:nvPr>
        </p:nvSpPr>
        <p:spPr/>
        <p:txBody>
          <a:bodyPr>
            <a:normAutofit/>
          </a:bodyPr>
          <a:lstStyle/>
          <a:p>
            <a:pPr marL="0" indent="0">
              <a:buNone/>
            </a:pPr>
            <a:r>
              <a:rPr lang="en-US" sz="2900" dirty="0" smtClean="0"/>
              <a:t>	</a:t>
            </a:r>
          </a:p>
          <a:p>
            <a:pPr marL="0" indent="0">
              <a:buNone/>
            </a:pPr>
            <a:r>
              <a:rPr lang="en-US" sz="2900" dirty="0" smtClean="0"/>
              <a:t>	Health </a:t>
            </a:r>
            <a:r>
              <a:rPr lang="en-US" sz="2900" dirty="0"/>
              <a:t>education builds students' knowledge, skills, and positive attitudes about health. Health education teaches about physical, mental, emotional and social health. It motivates students to improve and maintain their health, prevent disease, and reduce risky behaviors.</a:t>
            </a:r>
          </a:p>
          <a:p>
            <a:pPr marL="0" indent="0">
              <a:buNone/>
            </a:pPr>
            <a:endParaRPr lang="en-US" sz="2900" dirty="0"/>
          </a:p>
          <a:p>
            <a:pPr marL="0" indent="0">
              <a:buNone/>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226614934"/>
      </p:ext>
    </p:extLst>
  </p:cSld>
  <p:clrMapOvr>
    <a:masterClrMapping/>
  </p:clrMapOvr>
  <mc:AlternateContent xmlns:mc="http://schemas.openxmlformats.org/markup-compatibility/2006" xmlns:p14="http://schemas.microsoft.com/office/powerpoint/2010/main">
    <mc:Choice Requires="p14">
      <p:transition p14:dur="250" advTm="37749">
        <p:fade/>
      </p:transition>
    </mc:Choice>
    <mc:Fallback xmlns="">
      <p:transition advTm="37749">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066800"/>
            <a:ext cx="8229600" cy="4389437"/>
          </a:xfrm>
        </p:spPr>
        <p:txBody>
          <a:bodyPr>
            <a:normAutofit fontScale="62500" lnSpcReduction="20000"/>
          </a:bodyPr>
          <a:lstStyle/>
          <a:p>
            <a:pPr marL="0" indent="0">
              <a:buNone/>
            </a:pPr>
            <a:r>
              <a:rPr lang="en-US" sz="3600" dirty="0" smtClean="0"/>
              <a:t>	Health </a:t>
            </a:r>
            <a:r>
              <a:rPr lang="en-US" sz="3600" dirty="0"/>
              <a:t>education curricula and instruction help students learn skills they will use to make healthy choices throughout their lifetime. Effective curricula result in positive changes in behavior that lower student risks around:</a:t>
            </a:r>
          </a:p>
          <a:p>
            <a:endParaRPr lang="en-US" sz="3600" dirty="0"/>
          </a:p>
          <a:p>
            <a:r>
              <a:rPr lang="en-US" sz="3600" dirty="0" smtClean="0"/>
              <a:t>alcohol</a:t>
            </a:r>
            <a:r>
              <a:rPr lang="en-US" sz="3600" dirty="0"/>
              <a:t>, tobacco, and other drugs, </a:t>
            </a:r>
          </a:p>
          <a:p>
            <a:r>
              <a:rPr lang="en-US" sz="3600" dirty="0" smtClean="0"/>
              <a:t>injury </a:t>
            </a:r>
            <a:r>
              <a:rPr lang="en-US" sz="3600" dirty="0"/>
              <a:t>prevention,</a:t>
            </a:r>
          </a:p>
          <a:p>
            <a:r>
              <a:rPr lang="en-US" sz="3600" dirty="0" smtClean="0"/>
              <a:t>mental </a:t>
            </a:r>
            <a:r>
              <a:rPr lang="en-US" sz="3600" dirty="0"/>
              <a:t>and emotional health,</a:t>
            </a:r>
          </a:p>
          <a:p>
            <a:r>
              <a:rPr lang="en-US" sz="3600" dirty="0" smtClean="0"/>
              <a:t>nutrition</a:t>
            </a:r>
            <a:r>
              <a:rPr lang="en-US" sz="3600" dirty="0"/>
              <a:t>,</a:t>
            </a:r>
          </a:p>
          <a:p>
            <a:r>
              <a:rPr lang="en-US" sz="3600" dirty="0" smtClean="0"/>
              <a:t>physical </a:t>
            </a:r>
            <a:r>
              <a:rPr lang="en-US" sz="3600" dirty="0"/>
              <a:t>activity,</a:t>
            </a:r>
          </a:p>
          <a:p>
            <a:r>
              <a:rPr lang="en-US" sz="3600" dirty="0" smtClean="0"/>
              <a:t>prevention </a:t>
            </a:r>
            <a:r>
              <a:rPr lang="en-US" sz="3600" dirty="0"/>
              <a:t>of diseases and</a:t>
            </a:r>
          </a:p>
          <a:p>
            <a:r>
              <a:rPr lang="en-US" sz="3600" dirty="0" smtClean="0"/>
              <a:t>sexuality </a:t>
            </a:r>
            <a:r>
              <a:rPr lang="en-US" sz="3600" dirty="0"/>
              <a:t>and family life.</a:t>
            </a:r>
          </a:p>
          <a:p>
            <a:endParaRPr lang="en-US" dirty="0"/>
          </a:p>
        </p:txBody>
      </p:sp>
    </p:spTree>
    <p:extLst>
      <p:ext uri="{BB962C8B-B14F-4D97-AF65-F5344CB8AC3E}">
        <p14:creationId xmlns:p14="http://schemas.microsoft.com/office/powerpoint/2010/main" val="1675476314"/>
      </p:ext>
    </p:extLst>
  </p:cSld>
  <p:clrMapOvr>
    <a:masterClrMapping/>
  </p:clrMapOvr>
  <mc:AlternateContent xmlns:mc="http://schemas.openxmlformats.org/markup-compatibility/2006" xmlns:p14="http://schemas.microsoft.com/office/powerpoint/2010/main">
    <mc:Choice Requires="p14">
      <p:transition p14:dur="250" advTm="32926">
        <p:fade/>
      </p:transition>
    </mc:Choice>
    <mc:Fallback xmlns="">
      <p:transition advTm="32926">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00" y="1371600"/>
            <a:ext cx="8229600" cy="4846637"/>
          </a:xfrm>
        </p:spPr>
        <p:txBody>
          <a:bodyPr/>
          <a:lstStyle/>
          <a:p>
            <a:pPr marL="0" indent="0">
              <a:buNone/>
            </a:pPr>
            <a:r>
              <a:rPr lang="en-US" dirty="0" smtClean="0"/>
              <a:t>	Health </a:t>
            </a:r>
            <a:r>
              <a:rPr lang="en-US" dirty="0"/>
              <a:t>education promotes learning in other subjects! One study showed that reading and math scores of third and fourth grade students who received comprehensive health education were significantly higher than those who did not. In general, healthy students learn better. Numerous studies have shown that healthier students tend to do better in school. They have higher attendance, have better grades, and perform better on tests.</a:t>
            </a:r>
          </a:p>
        </p:txBody>
      </p:sp>
    </p:spTree>
    <p:extLst>
      <p:ext uri="{BB962C8B-B14F-4D97-AF65-F5344CB8AC3E}">
        <p14:creationId xmlns:p14="http://schemas.microsoft.com/office/powerpoint/2010/main" val="2220606205"/>
      </p:ext>
    </p:extLst>
  </p:cSld>
  <p:clrMapOvr>
    <a:masterClrMapping/>
  </p:clrMapOvr>
  <mc:AlternateContent xmlns:mc="http://schemas.openxmlformats.org/markup-compatibility/2006" xmlns:p14="http://schemas.microsoft.com/office/powerpoint/2010/main">
    <mc:Choice Requires="p14">
      <p:transition p14:dur="250" advTm="37085">
        <p:fade/>
      </p:transition>
    </mc:Choice>
    <mc:Fallback xmlns="">
      <p:transition advTm="37085">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tx1"/>
                </a:solidFill>
              </a:rPr>
              <a:t>Content In Our Health Course:</a:t>
            </a:r>
            <a:endParaRPr lang="en-US" sz="4400" dirty="0">
              <a:solidFill>
                <a:schemeClr val="tx1"/>
              </a:solidFill>
            </a:endParaRPr>
          </a:p>
        </p:txBody>
      </p:sp>
      <p:sp>
        <p:nvSpPr>
          <p:cNvPr id="3" name="Content Placeholder 2"/>
          <p:cNvSpPr>
            <a:spLocks noGrp="1"/>
          </p:cNvSpPr>
          <p:nvPr>
            <p:ph idx="1"/>
          </p:nvPr>
        </p:nvSpPr>
        <p:spPr>
          <a:xfrm>
            <a:off x="381000" y="1828800"/>
            <a:ext cx="8229600" cy="4389120"/>
          </a:xfrm>
        </p:spPr>
        <p:style>
          <a:lnRef idx="0">
            <a:schemeClr val="accent3"/>
          </a:lnRef>
          <a:fillRef idx="3">
            <a:schemeClr val="accent3"/>
          </a:fillRef>
          <a:effectRef idx="3">
            <a:schemeClr val="accent3"/>
          </a:effectRef>
          <a:fontRef idx="minor">
            <a:schemeClr val="lt1"/>
          </a:fontRef>
        </p:style>
        <p:txBody>
          <a:bodyPr>
            <a:normAutofit/>
          </a:bodyPr>
          <a:lstStyle/>
          <a:p>
            <a:pPr marL="0" indent="0">
              <a:buNone/>
            </a:pPr>
            <a:r>
              <a:rPr lang="en-US" dirty="0" smtClean="0">
                <a:solidFill>
                  <a:srgbClr val="FF0000"/>
                </a:solidFill>
              </a:rPr>
              <a:t>Stress Management	Time Management		  Goal Setting			De-escalating Conflicts</a:t>
            </a:r>
          </a:p>
          <a:p>
            <a:pPr marL="0" indent="0">
              <a:buNone/>
            </a:pPr>
            <a:r>
              <a:rPr lang="en-US" dirty="0" smtClean="0">
                <a:solidFill>
                  <a:srgbClr val="FF0000"/>
                </a:solidFill>
              </a:rPr>
              <a:t>Drug Dependency		Family Roles</a:t>
            </a:r>
          </a:p>
          <a:p>
            <a:pPr marL="0" indent="0">
              <a:buNone/>
            </a:pPr>
            <a:r>
              <a:rPr lang="en-US" dirty="0" smtClean="0">
                <a:solidFill>
                  <a:srgbClr val="FF0000"/>
                </a:solidFill>
              </a:rPr>
              <a:t>Peer Pressure		Alcohol Effects</a:t>
            </a:r>
          </a:p>
          <a:p>
            <a:pPr marL="0" indent="0">
              <a:buNone/>
            </a:pPr>
            <a:r>
              <a:rPr lang="en-US" dirty="0" smtClean="0">
                <a:solidFill>
                  <a:srgbClr val="FF0000"/>
                </a:solidFill>
              </a:rPr>
              <a:t>First Aid			CPR</a:t>
            </a:r>
          </a:p>
          <a:p>
            <a:pPr marL="0" indent="0">
              <a:buNone/>
            </a:pPr>
            <a:r>
              <a:rPr lang="en-US" dirty="0" smtClean="0">
                <a:solidFill>
                  <a:srgbClr val="FF0000"/>
                </a:solidFill>
              </a:rPr>
              <a:t>Understanding Diet	Food Labels</a:t>
            </a:r>
          </a:p>
          <a:p>
            <a:pPr marL="0" indent="0">
              <a:buNone/>
            </a:pPr>
            <a:r>
              <a:rPr lang="en-US" dirty="0" smtClean="0">
                <a:solidFill>
                  <a:srgbClr val="FF0000"/>
                </a:solidFill>
              </a:rPr>
              <a:t>Gender Roles		Dating Relationships</a:t>
            </a:r>
          </a:p>
          <a:p>
            <a:pPr marL="0" indent="0">
              <a:buNone/>
            </a:pPr>
            <a:r>
              <a:rPr lang="en-US" dirty="0" smtClean="0">
                <a:solidFill>
                  <a:srgbClr val="FF0000"/>
                </a:solidFill>
              </a:rPr>
              <a:t>Abstinence			STI’s</a:t>
            </a:r>
          </a:p>
          <a:p>
            <a:pPr marL="0" indent="0">
              <a:buNone/>
            </a:pPr>
            <a:r>
              <a:rPr lang="en-US" dirty="0" smtClean="0">
                <a:solidFill>
                  <a:srgbClr val="FF0000"/>
                </a:solidFill>
              </a:rPr>
              <a:t>Suicide Prevention		Deescalating Conflict</a:t>
            </a:r>
          </a:p>
          <a:p>
            <a:pPr marL="0" indent="0">
              <a:buNone/>
            </a:pPr>
            <a:endParaRPr lang="en-US" dirty="0"/>
          </a:p>
        </p:txBody>
      </p:sp>
    </p:spTree>
    <p:extLst>
      <p:ext uri="{BB962C8B-B14F-4D97-AF65-F5344CB8AC3E}">
        <p14:creationId xmlns:p14="http://schemas.microsoft.com/office/powerpoint/2010/main" val="2652405315"/>
      </p:ext>
    </p:extLst>
  </p:cSld>
  <p:clrMapOvr>
    <a:masterClrMapping/>
  </p:clrMapOvr>
  <mc:AlternateContent xmlns:mc="http://schemas.openxmlformats.org/markup-compatibility/2006" xmlns:p14="http://schemas.microsoft.com/office/powerpoint/2010/main">
    <mc:Choice Requires="p14">
      <p:transition p14:dur="250" advTm="36602">
        <p:fade/>
      </p:transition>
    </mc:Choice>
    <mc:Fallback xmlns="">
      <p:transition advTm="36602">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88</TotalTime>
  <Words>50</Words>
  <Application>Microsoft Office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Back to School Night</vt:lpstr>
      <vt:lpstr>Goal</vt:lpstr>
      <vt:lpstr>Why do we teach health?</vt:lpstr>
      <vt:lpstr>PowerPoint Presentation</vt:lpstr>
      <vt:lpstr>PowerPoint Presentation</vt:lpstr>
      <vt:lpstr>Content In Our Health Course: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 to School Night 2013</dc:title>
  <dc:creator>mock</dc:creator>
  <cp:lastModifiedBy>mock</cp:lastModifiedBy>
  <cp:revision>26</cp:revision>
  <cp:lastPrinted>2013-10-03T16:15:48Z</cp:lastPrinted>
  <dcterms:created xsi:type="dcterms:W3CDTF">2013-09-27T16:25:20Z</dcterms:created>
  <dcterms:modified xsi:type="dcterms:W3CDTF">2014-09-17T15:27:02Z</dcterms:modified>
</cp:coreProperties>
</file>